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7" r:id="rId3"/>
    <p:sldId id="258" r:id="rId4"/>
    <p:sldId id="269" r:id="rId5"/>
    <p:sldId id="267" r:id="rId6"/>
    <p:sldId id="266" r:id="rId7"/>
    <p:sldId id="265" r:id="rId8"/>
    <p:sldId id="268" r:id="rId9"/>
    <p:sldId id="259" r:id="rId10"/>
    <p:sldId id="260" r:id="rId11"/>
  </p:sldIdLst>
  <p:sldSz cx="18300700" cy="10299700"/>
  <p:notesSz cx="18300700" cy="102997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A9E10-CF9E-2602-5816-166902F49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2499660"/>
            <a:ext cx="13725525" cy="2771784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B11159-5897-14E1-FFFE-7566B7A9D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55431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F20B47-B879-E24B-D946-6B0FDE82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035" y="9578721"/>
            <a:ext cx="4209161" cy="276999"/>
          </a:xfrm>
        </p:spPr>
        <p:txBody>
          <a:bodyPr/>
          <a:lstStyle/>
          <a:p>
            <a:fld id="{E25772B1-D234-43C5-BAEB-B353B42728AA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3B8BCE-DAD2-7B4E-1CB1-94CEA1CD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2238" y="9578721"/>
            <a:ext cx="5856224" cy="276999"/>
          </a:xfr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9F1CA8-A17D-56E6-AF74-761BA8A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7ADB24C3-EB39-419B-9177-421D12F338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18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698" y="1715072"/>
            <a:ext cx="17529302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0520" y="3865435"/>
            <a:ext cx="10079659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Equipamento de exercício, Ginásio, desporto, interior&#10;&#10;Descrição gerada automaticamente">
            <a:extLst>
              <a:ext uri="{FF2B5EF4-FFF2-40B4-BE49-F238E27FC236}">
                <a16:creationId xmlns:a16="http://schemas.microsoft.com/office/drawing/2014/main" id="{A8B6B9A2-7752-724E-5876-A72A2A0B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"/>
            <a:ext cx="18300700" cy="10294144"/>
          </a:xfrm>
          <a:prstGeom prst="rect">
            <a:avLst/>
          </a:prstGeom>
        </p:spPr>
      </p:pic>
      <p:pic>
        <p:nvPicPr>
          <p:cNvPr id="8" name="Imagem 7" descr="Uma imagem com texto, Gráficos, design gráfico, Tipo de letra&#10;&#10;Descrição gerada automaticamente">
            <a:extLst>
              <a:ext uri="{FF2B5EF4-FFF2-40B4-BE49-F238E27FC236}">
                <a16:creationId xmlns:a16="http://schemas.microsoft.com/office/drawing/2014/main" id="{F98BB1BC-CD95-D270-30A7-FD2C436F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t="21885" r="25684" b="28267"/>
          <a:stretch/>
        </p:blipFill>
        <p:spPr>
          <a:xfrm>
            <a:off x="7702550" y="3702050"/>
            <a:ext cx="2971800" cy="3124200"/>
          </a:xfrm>
          <a:prstGeom prst="rect">
            <a:avLst/>
          </a:prstGeom>
        </p:spPr>
      </p:pic>
      <p:pic>
        <p:nvPicPr>
          <p:cNvPr id="14" name="Imagem 13" descr="Uma imagem com Gráficos, Tipo de letra, logótipo, símbolo&#10;&#10;Descrição gerada automaticamente">
            <a:extLst>
              <a:ext uri="{FF2B5EF4-FFF2-40B4-BE49-F238E27FC236}">
                <a16:creationId xmlns:a16="http://schemas.microsoft.com/office/drawing/2014/main" id="{9C1BF678-EFA7-CD26-CDF6-A361F971A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0" y="7893050"/>
            <a:ext cx="3352800" cy="1279495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BC79AE4-2E68-1776-2773-90E34055AEF1}"/>
              </a:ext>
            </a:extLst>
          </p:cNvPr>
          <p:cNvSpPr/>
          <p:nvPr/>
        </p:nvSpPr>
        <p:spPr>
          <a:xfrm>
            <a:off x="4883150" y="1263650"/>
            <a:ext cx="8534400" cy="1905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ESTUDO DE MERCADO</a:t>
            </a:r>
          </a:p>
          <a:p>
            <a:pPr algn="ctr"/>
            <a:r>
              <a:rPr lang="pt-PT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GINÁSIOS EM PORTUGAL</a:t>
            </a:r>
            <a:endParaRPr lang="pt-PT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0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953" y="0"/>
            <a:ext cx="18277060" cy="10286997"/>
            <a:chOff x="5288" y="0"/>
            <a:chExt cx="18277060" cy="102869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7060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47613" y="2895"/>
              <a:ext cx="983473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3450" y="3518607"/>
            <a:ext cx="9710578" cy="602985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>
              <a:lnSpc>
                <a:spcPct val="99800"/>
              </a:lnSpc>
              <a:spcBef>
                <a:spcPts val="140"/>
              </a:spcBef>
            </a:pP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Q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uestões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fundamentais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na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orientação de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estratégias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95" dirty="0">
                <a:solidFill>
                  <a:schemeClr val="bg1"/>
                </a:solidFill>
                <a:cs typeface="Lucida Sans Unicode"/>
              </a:rPr>
              <a:t>eﬁcazes: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  <a:p>
            <a:pPr marL="12065" marR="5080">
              <a:lnSpc>
                <a:spcPct val="99800"/>
              </a:lnSpc>
              <a:spcBef>
                <a:spcPts val="140"/>
              </a:spcBef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i="0" dirty="0">
                <a:solidFill>
                  <a:schemeClr val="bg1"/>
                </a:solidFill>
                <a:effectLst/>
                <a:cs typeface="Lucida Sans Unicode" panose="020B0602030504020204" pitchFamily="34" charset="0"/>
              </a:rPr>
              <a:t>Qual a dimensão do mercado de ginásios em Portugal?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i="0" dirty="0">
              <a:solidFill>
                <a:schemeClr val="bg1"/>
              </a:solidFill>
              <a:effectLst/>
              <a:cs typeface="Lucida Sans Unicode" panose="020B0602030504020204" pitchFamily="34" charset="0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De que forma estão a evoluir as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preferências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? 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distritos em que é visível maior interesse e procura?</a:t>
            </a: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endParaRPr lang="pt-PT" sz="3200" spc="-40" dirty="0">
              <a:solidFill>
                <a:schemeClr val="bg1"/>
              </a:solidFill>
              <a:cs typeface="Lucida Sans Unicode"/>
            </a:endParaRPr>
          </a:p>
          <a:p>
            <a:pPr marL="354965" marR="5080" indent="-342900">
              <a:lnSpc>
                <a:spcPct val="99800"/>
              </a:lnSpc>
              <a:spcBef>
                <a:spcPts val="140"/>
              </a:spcBef>
              <a:buFont typeface="Wingdings" panose="05000000000000000000" pitchFamily="2" charset="2"/>
              <a:buChar char="§"/>
            </a:pP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Quais os ginásios com avaliações menores e maiores do que a média?</a:t>
            </a:r>
          </a:p>
        </p:txBody>
      </p:sp>
      <p:sp>
        <p:nvSpPr>
          <p:cNvPr id="15" name="object 15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FB87EA8-B3B5-5ACB-D3E2-B92F4A585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838" y="1659124"/>
            <a:ext cx="626693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pt-PT" sz="6000" spc="225" dirty="0">
                <a:latin typeface="+mj-lt"/>
              </a:rPr>
              <a:t>Perguntas-chave a considerar</a:t>
            </a:r>
            <a:endParaRPr sz="6000" spc="225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0935" y="2487455"/>
            <a:ext cx="39445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90" dirty="0">
                <a:latin typeface="+mj-lt"/>
              </a:rPr>
              <a:t>Introdução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8444" y="4254690"/>
            <a:ext cx="8614091" cy="24529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9050" algn="just">
              <a:lnSpc>
                <a:spcPct val="99300"/>
              </a:lnSpc>
              <a:spcBef>
                <a:spcPts val="120"/>
              </a:spcBef>
            </a:pP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Esta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apresentação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abordará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4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análise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mercad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Portugal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focando-se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metodologias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recolha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dados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nas</a:t>
            </a:r>
            <a:r>
              <a:rPr lang="pt-PT" sz="3200" spc="-16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i="1" spc="35" dirty="0">
                <a:solidFill>
                  <a:schemeClr val="bg1"/>
                </a:solidFill>
                <a:cs typeface="Trebuchet MS"/>
              </a:rPr>
              <a:t>perguntas-</a:t>
            </a:r>
            <a:r>
              <a:rPr lang="pt-PT" sz="3200" i="1" spc="40" dirty="0">
                <a:solidFill>
                  <a:schemeClr val="bg1"/>
                </a:solidFill>
                <a:cs typeface="Trebuchet MS"/>
              </a:rPr>
              <a:t>chav</a:t>
            </a:r>
            <a:r>
              <a:rPr lang="pt-PT" sz="3200" i="1" spc="50" dirty="0">
                <a:solidFill>
                  <a:schemeClr val="bg1"/>
                </a:solidFill>
                <a:cs typeface="Trebuchet MS"/>
              </a:rPr>
              <a:t>e</a:t>
            </a:r>
            <a:r>
              <a:rPr lang="pt-PT" sz="3200" i="1" spc="-12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sere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consideradas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Serão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discutidos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os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principais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desafios </a:t>
            </a: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oportunidades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neste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 err="1">
                <a:solidFill>
                  <a:schemeClr val="bg1"/>
                </a:solidFill>
                <a:cs typeface="Lucida Sans Unicode"/>
              </a:rPr>
              <a:t>setor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em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constante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evolução.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30107" y="2079530"/>
            <a:ext cx="72379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>
                <a:latin typeface="+mj-lt"/>
              </a:rPr>
              <a:t>Cenário</a:t>
            </a:r>
            <a:r>
              <a:rPr sz="6000" spc="145" dirty="0">
                <a:latin typeface="+mj-lt"/>
              </a:rPr>
              <a:t> </a:t>
            </a:r>
            <a:r>
              <a:rPr sz="6000" spc="204" dirty="0">
                <a:latin typeface="+mj-lt"/>
              </a:rPr>
              <a:t>dos</a:t>
            </a:r>
            <a:r>
              <a:rPr sz="6000" spc="145" dirty="0">
                <a:latin typeface="+mj-lt"/>
              </a:rPr>
              <a:t> </a:t>
            </a:r>
            <a:r>
              <a:rPr sz="6000" spc="195" dirty="0">
                <a:latin typeface="+mj-lt"/>
              </a:rPr>
              <a:t>Ginásios</a:t>
            </a:r>
            <a:r>
              <a:rPr sz="6000" spc="145" dirty="0">
                <a:latin typeface="+mj-lt"/>
              </a:rPr>
              <a:t> </a:t>
            </a:r>
            <a:r>
              <a:rPr sz="6000" spc="350" dirty="0">
                <a:latin typeface="+mj-lt"/>
              </a:rPr>
              <a:t>em</a:t>
            </a:r>
            <a:r>
              <a:rPr sz="6000" spc="150" dirty="0">
                <a:latin typeface="+mj-lt"/>
              </a:rPr>
              <a:t> </a:t>
            </a:r>
            <a:r>
              <a:rPr sz="6000" spc="114" dirty="0">
                <a:latin typeface="+mj-lt"/>
              </a:rPr>
              <a:t>Portugal</a:t>
            </a:r>
            <a:endParaRPr sz="6000" dirty="0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8504" y="4455853"/>
            <a:ext cx="932169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lang="pt-PT" sz="3200" spc="5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crescimento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do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sector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ginásios </a:t>
            </a:r>
            <a:r>
              <a:rPr lang="pt-PT" sz="3200" spc="-5" dirty="0">
                <a:solidFill>
                  <a:schemeClr val="bg1"/>
                </a:solidFill>
                <a:cs typeface="Lucida Sans Unicode"/>
              </a:rPr>
              <a:t>e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Portuga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l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te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70" dirty="0">
                <a:solidFill>
                  <a:schemeClr val="bg1"/>
                </a:solidFill>
                <a:cs typeface="Lucida Sans Unicode"/>
              </a:rPr>
              <a:t>sid</a:t>
            </a:r>
            <a:r>
              <a:rPr lang="pt-PT" sz="3200" spc="-8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notável,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com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um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aument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85" dirty="0" err="1">
                <a:solidFill>
                  <a:schemeClr val="bg1"/>
                </a:solidFill>
                <a:cs typeface="Lucida Sans Unicode"/>
              </a:rPr>
              <a:t>signiﬁcativ</a:t>
            </a:r>
            <a:r>
              <a:rPr lang="pt-PT" sz="3200" spc="-105" dirty="0" err="1">
                <a:solidFill>
                  <a:schemeClr val="bg1"/>
                </a:solidFill>
                <a:cs typeface="Lucida Sans Unicode"/>
              </a:rPr>
              <a:t>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25" dirty="0">
                <a:solidFill>
                  <a:schemeClr val="bg1"/>
                </a:solidFill>
                <a:cs typeface="Lucida Sans Unicode"/>
              </a:rPr>
              <a:t>no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número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estabelecimentos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adesão </a:t>
            </a:r>
            <a:r>
              <a:rPr lang="pt-PT" sz="3200" spc="-20" dirty="0">
                <a:solidFill>
                  <a:schemeClr val="bg1"/>
                </a:solidFill>
                <a:cs typeface="Lucida Sans Unicode"/>
              </a:rPr>
              <a:t>de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clientes</a:t>
            </a:r>
            <a:r>
              <a:rPr lang="pt-PT" sz="3200" spc="-140" dirty="0">
                <a:solidFill>
                  <a:schemeClr val="bg1"/>
                </a:solidFill>
                <a:cs typeface="Lucida Sans Unicode"/>
              </a:rPr>
              <a:t>.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A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concorrência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está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5" dirty="0">
                <a:solidFill>
                  <a:schemeClr val="bg1"/>
                </a:solidFill>
                <a:cs typeface="Lucida Sans Unicode"/>
              </a:rPr>
              <a:t>mais </a:t>
            </a:r>
            <a:r>
              <a:rPr lang="pt-PT" sz="3200" spc="-50" dirty="0">
                <a:solidFill>
                  <a:schemeClr val="bg1"/>
                </a:solidFill>
                <a:cs typeface="Lucida Sans Unicode"/>
              </a:rPr>
              <a:t>acirrada,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e a </a:t>
            </a:r>
            <a:r>
              <a:rPr lang="pt-PT" sz="3200" spc="-15" dirty="0">
                <a:solidFill>
                  <a:schemeClr val="bg1"/>
                </a:solidFill>
                <a:cs typeface="Lucida Sans Unicode"/>
              </a:rPr>
              <a:t>procura </a:t>
            </a:r>
            <a:r>
              <a:rPr lang="pt-PT" sz="3200" spc="-30" dirty="0">
                <a:solidFill>
                  <a:schemeClr val="bg1"/>
                </a:solidFill>
                <a:cs typeface="Lucida Sans Unicode"/>
              </a:rPr>
              <a:t>por </a:t>
            </a:r>
            <a:r>
              <a:rPr lang="pt-PT" sz="3200" spc="-60" dirty="0">
                <a:solidFill>
                  <a:schemeClr val="bg1"/>
                </a:solidFill>
                <a:cs typeface="Lucida Sans Unicode"/>
              </a:rPr>
              <a:t>serviços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35" dirty="0">
                <a:solidFill>
                  <a:schemeClr val="bg1"/>
                </a:solidFill>
                <a:cs typeface="Lucida Sans Unicode"/>
              </a:rPr>
              <a:t>inovadores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10" dirty="0">
                <a:solidFill>
                  <a:schemeClr val="bg1"/>
                </a:solidFill>
                <a:cs typeface="Lucida Sans Unicode"/>
              </a:rPr>
              <a:t>é</a:t>
            </a:r>
            <a:r>
              <a:rPr lang="pt-PT" sz="3200" spc="-16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10" dirty="0">
                <a:solidFill>
                  <a:schemeClr val="bg1"/>
                </a:solidFill>
                <a:cs typeface="Lucida Sans Unicode"/>
              </a:rPr>
              <a:t>uma</a:t>
            </a:r>
            <a:r>
              <a:rPr lang="pt-PT" sz="3200" spc="-155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40" dirty="0">
                <a:solidFill>
                  <a:schemeClr val="bg1"/>
                </a:solidFill>
                <a:cs typeface="Lucida Sans Unicode"/>
              </a:rPr>
              <a:t>tendência</a:t>
            </a:r>
            <a:r>
              <a:rPr lang="pt-PT" sz="3200" dirty="0">
                <a:solidFill>
                  <a:schemeClr val="bg1"/>
                </a:solidFill>
                <a:cs typeface="Lucida Sans Unicode"/>
              </a:rPr>
              <a:t> </a:t>
            </a:r>
            <a:r>
              <a:rPr lang="pt-PT" sz="3200" spc="-55" dirty="0">
                <a:solidFill>
                  <a:schemeClr val="bg1"/>
                </a:solidFill>
                <a:cs typeface="Lucida Sans Unicode"/>
              </a:rPr>
              <a:t>crescente.</a:t>
            </a:r>
            <a:endParaRPr lang="pt-PT" sz="3200" dirty="0">
              <a:solidFill>
                <a:schemeClr val="bg1"/>
              </a:solidFill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B1D26-4D05-1D9E-ACFF-A78A8FC7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BBD85A-B5ED-85A2-259C-6395DD7AFA56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D8FFCED-03F7-2F95-8385-CE4DB660E86D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3F0B85-ACE4-6519-AC06-6CD970802490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3966399-409E-87F5-E755-7B8D4A58D6A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9659291-EE36-E55D-5023-2CB51E2430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E498A94-FB5B-92C3-DA82-12CA514D1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1150" y="1166482"/>
            <a:ext cx="89527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889B8FD-1EA2-7D9D-E45F-6DA929FF8153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82D54D1-06A1-5CDD-DEC2-252C1244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5021"/>
              </p:ext>
            </p:extLst>
          </p:nvPr>
        </p:nvGraphicFramePr>
        <p:xfrm>
          <a:off x="6916063" y="3529201"/>
          <a:ext cx="10982877" cy="591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43344">
                  <a:extLst>
                    <a:ext uri="{9D8B030D-6E8A-4147-A177-3AD203B41FA5}">
                      <a16:colId xmlns:a16="http://schemas.microsoft.com/office/drawing/2014/main" val="4135515125"/>
                    </a:ext>
                  </a:extLst>
                </a:gridCol>
                <a:gridCol w="8139533">
                  <a:extLst>
                    <a:ext uri="{9D8B030D-6E8A-4147-A177-3AD203B41FA5}">
                      <a16:colId xmlns:a16="http://schemas.microsoft.com/office/drawing/2014/main" val="117949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>
                          <a:solidFill>
                            <a:schemeClr val="bg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Com recurso ao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foram analisadas as tendências de pesquisas relacionadas com ginásios em Portugal. Desta forma, foram identificados padrões de interesse e popularidade no decurso de 2023.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9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endParaRPr lang="pt-PT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Realizamos web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scrapping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do Google </a:t>
                      </a:r>
                      <a:r>
                        <a:rPr lang="pt-PT" sz="2400" dirty="0" err="1">
                          <a:solidFill>
                            <a:schemeClr val="bg1"/>
                          </a:solidFill>
                        </a:rPr>
                        <a:t>Maps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, com o objectivo de recolher dados sobre a localização (morada e cidade), categorias e avaliações dos ginásios em Portugal, por distrito. Informações que nos ajudaram a ter um maior </a:t>
                      </a:r>
                      <a:r>
                        <a:rPr lang="pt-PT" sz="2400" i="1" dirty="0">
                          <a:solidFill>
                            <a:schemeClr val="bg1"/>
                          </a:solidFill>
                        </a:rPr>
                        <a:t>insight</a:t>
                      </a:r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 sobre a oferta existente no mercado.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Estudos Demográficos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2400" dirty="0">
                          <a:solidFill>
                            <a:schemeClr val="bg1"/>
                          </a:solidFill>
                        </a:rPr>
                        <a:t>Foram analisados estudos demográficos, por distrito, com o objectivo de obter informações sobre a população portuguesa, nomeadamente, a densidade populacional e poder de compra. Dados que serviram de apoio na compreensão do perfil do público-alvo associado aos ginásios.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8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6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73F4-8A50-5A7D-7AD3-80821A6A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FB1BB0-3A6A-7EA2-BFA1-4CBA347CA56E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EDDFBAB-CF7A-BA7B-C789-59D8403E1489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36B0F9-5529-8B4C-DC0A-136FB8DA796A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5AF5069-D24A-285D-3C4A-4F269978A718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660665F-4947-17C0-6FCB-B4728901E3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94A4C62-2D75-3244-126B-821308CC5D65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3E87EF-F990-B743-098F-09F3D2DD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25" y="3321050"/>
            <a:ext cx="12888148" cy="6717128"/>
          </a:xfrm>
          <a:prstGeom prst="rect">
            <a:avLst/>
          </a:prstGeom>
        </p:spPr>
      </p:pic>
      <p:pic>
        <p:nvPicPr>
          <p:cNvPr id="10" name="Imagem 9" descr="Uma imagem com captura de ecrã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750487F6-F4E0-B8D6-D7AA-9532321E7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14595"/>
          <a:stretch/>
        </p:blipFill>
        <p:spPr>
          <a:xfrm>
            <a:off x="14975891" y="2034379"/>
            <a:ext cx="3138082" cy="1261745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13D7247-702F-1381-C2FC-5A1941567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545" y="885266"/>
            <a:ext cx="724670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181726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4BE3-7132-5257-4D71-1D8B28E2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47758EE-4E0D-B8D6-4250-A348104458E5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E58AB7C-E3A8-7D48-D00B-B6AA6F4AC4D4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9C1ADFA-B447-89E2-2696-6CDF53639145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005810-FE13-098F-73D6-D89B9599A70A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1DB3C41-D292-2A81-B646-A8E6D90992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34F1518-0013-2030-5469-8B209680D55D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8C9D85-565E-14AE-2AF3-F41900EE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19" y="3179216"/>
            <a:ext cx="14215477" cy="6931618"/>
          </a:xfrm>
          <a:prstGeom prst="rect">
            <a:avLst/>
          </a:prstGeom>
        </p:spPr>
      </p:pic>
      <p:pic>
        <p:nvPicPr>
          <p:cNvPr id="14" name="Imagem 13" descr="Uma imagem com Gráficos, texto, Tipo de letra, design gráfico&#10;&#10;Descrição gerada automaticamente">
            <a:extLst>
              <a:ext uri="{FF2B5EF4-FFF2-40B4-BE49-F238E27FC236}">
                <a16:creationId xmlns:a16="http://schemas.microsoft.com/office/drawing/2014/main" id="{BF9FC61D-1FA2-AEE5-7D85-8006225E5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0" y="3473450"/>
            <a:ext cx="2420870" cy="1466851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F844B636-44D4-1930-27F7-46BAF4EB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5846" y="1150124"/>
            <a:ext cx="904906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324659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7624C-0639-6B45-8F20-35783EF7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056905-DCD4-1390-09CF-DF5102E7A75A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5DC723C-20AA-D20E-1A8C-B3A40BD6FC80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B3DE0F7-A615-5A21-592F-8F45BC72188D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A8BAC37-96AD-8F55-7031-0CCF5D4EB99B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7B33E3-9539-7275-74BD-FA804FCB84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61FB65F-CE45-9E1E-FFE2-511A3798E8E0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122F89-436E-8703-3FA4-D9B42833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25" y="3321050"/>
            <a:ext cx="13896005" cy="6694903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D55C8839-6EF1-5276-5515-F94593199388}"/>
              </a:ext>
            </a:extLst>
          </p:cNvPr>
          <p:cNvSpPr txBox="1">
            <a:spLocks/>
          </p:cNvSpPr>
          <p:nvPr/>
        </p:nvSpPr>
        <p:spPr>
          <a:xfrm>
            <a:off x="12473292" y="2419564"/>
            <a:ext cx="25025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Web </a:t>
            </a:r>
            <a:r>
              <a:rPr lang="pt-PT" sz="2400" kern="0" spc="180" dirty="0" err="1">
                <a:latin typeface="+mn-lt"/>
              </a:rPr>
              <a:t>Scrapping</a:t>
            </a:r>
            <a:r>
              <a:rPr lang="pt-PT" sz="2400" kern="0" spc="180" dirty="0">
                <a:latin typeface="+mn-lt"/>
              </a:rPr>
              <a:t> </a:t>
            </a:r>
            <a:endParaRPr lang="pt-PT" sz="2400" kern="0" spc="280" dirty="0">
              <a:latin typeface="+mn-lt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75CB26C-ED29-6624-4215-A392095F9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9038" y="810057"/>
            <a:ext cx="852850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  <p:pic>
        <p:nvPicPr>
          <p:cNvPr id="19" name="Imagem 18" descr="Uma imagem com Gráficos, Tipo de letra, design gráfico, logótipo&#10;&#10;Descrição gerada automaticamente">
            <a:extLst>
              <a:ext uri="{FF2B5EF4-FFF2-40B4-BE49-F238E27FC236}">
                <a16:creationId xmlns:a16="http://schemas.microsoft.com/office/drawing/2014/main" id="{8D0F877B-3506-B062-5DE2-1CCF56BC7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172" y="2412543"/>
            <a:ext cx="2839308" cy="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CE93-712D-72F8-4254-ED22F4DA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7DC6AF-13BF-E949-7747-E87A11B80270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A9A91DA-D5D6-7FB2-D2EC-7CA72CB96326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C5E2B1F-2C69-6ECF-A035-4FC56118EAE4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2780A8F-8C07-A980-D274-529E4C43ABFC}"/>
                </a:ext>
              </a:extLst>
            </p:cNvPr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023E0BC-2CFF-E792-A775-B453579793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C63CE1-7492-F00E-73E8-493EEB69457C}"/>
              </a:ext>
            </a:extLst>
          </p:cNvPr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D097DC1-AE68-EAC6-692A-A11C07B8809C}"/>
              </a:ext>
            </a:extLst>
          </p:cNvPr>
          <p:cNvSpPr txBox="1">
            <a:spLocks/>
          </p:cNvSpPr>
          <p:nvPr/>
        </p:nvSpPr>
        <p:spPr>
          <a:xfrm>
            <a:off x="13916224" y="2477319"/>
            <a:ext cx="3188398" cy="6301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 algn="just">
              <a:lnSpc>
                <a:spcPts val="4430"/>
              </a:lnSpc>
              <a:spcBef>
                <a:spcPts val="980"/>
              </a:spcBef>
            </a:pPr>
            <a:r>
              <a:rPr lang="pt-PT" sz="2400" kern="0" spc="180" dirty="0">
                <a:latin typeface="+mn-lt"/>
              </a:rPr>
              <a:t>Dados demográficos</a:t>
            </a:r>
            <a:endParaRPr lang="pt-PT" sz="2400" kern="0" spc="280" dirty="0">
              <a:latin typeface="+mn-lt"/>
            </a:endParaRPr>
          </a:p>
        </p:txBody>
      </p:sp>
      <p:pic>
        <p:nvPicPr>
          <p:cNvPr id="11" name="Imagem 10" descr="Uma imagem com texto, mapa, captura de ecrã, diagrama&#10;&#10;Descrição gerada automaticamente">
            <a:extLst>
              <a:ext uri="{FF2B5EF4-FFF2-40B4-BE49-F238E27FC236}">
                <a16:creationId xmlns:a16="http://schemas.microsoft.com/office/drawing/2014/main" id="{6984B19D-8BF9-5D69-1C58-32B08BC3E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0" y="3314500"/>
            <a:ext cx="10577153" cy="6725562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A86EC44-0ED9-0B94-6EF9-130190591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151" y="810057"/>
            <a:ext cx="85344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Recolha de  Dados</a:t>
            </a:r>
          </a:p>
        </p:txBody>
      </p:sp>
    </p:spTree>
    <p:extLst>
      <p:ext uri="{BB962C8B-B14F-4D97-AF65-F5344CB8AC3E}">
        <p14:creationId xmlns:p14="http://schemas.microsoft.com/office/powerpoint/2010/main" val="361180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9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6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00862" y="885266"/>
            <a:ext cx="565631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6000" spc="225" dirty="0">
                <a:latin typeface="+mj-lt"/>
              </a:rPr>
              <a:t>Metodologias de </a:t>
            </a:r>
            <a:r>
              <a:rPr lang="pt-PT" sz="6000" spc="225" dirty="0">
                <a:latin typeface="+mj-lt"/>
              </a:rPr>
              <a:t>Trabalho</a:t>
            </a:r>
            <a:endParaRPr sz="6000" spc="225" dirty="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9F0459-B10F-800D-BAC2-4E5FB198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0" y="3155467"/>
            <a:ext cx="11692874" cy="6963845"/>
          </a:xfrm>
          <a:prstGeom prst="rect">
            <a:avLst/>
          </a:prstGeom>
        </p:spPr>
      </p:pic>
      <p:pic>
        <p:nvPicPr>
          <p:cNvPr id="12" name="Imagem 11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292FE631-0183-1998-B057-64B080429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4" t="11916" r="7157" b="17940"/>
          <a:stretch/>
        </p:blipFill>
        <p:spPr>
          <a:xfrm>
            <a:off x="16465550" y="1369728"/>
            <a:ext cx="1616214" cy="1655005"/>
          </a:xfrm>
          <a:prstGeom prst="rect">
            <a:avLst/>
          </a:prstGeom>
        </p:spPr>
      </p:pic>
      <p:pic>
        <p:nvPicPr>
          <p:cNvPr id="14" name="Imagem 13" descr="Uma imagem com texto, Gráficos, logótipo, Tipo de letra&#10;&#10;Descrição gerada automaticamente">
            <a:extLst>
              <a:ext uri="{FF2B5EF4-FFF2-40B4-BE49-F238E27FC236}">
                <a16:creationId xmlns:a16="http://schemas.microsoft.com/office/drawing/2014/main" id="{3113FCA1-9ED2-7CCD-5689-303D7F1E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1916" r="45571" b="17940"/>
          <a:stretch/>
        </p:blipFill>
        <p:spPr>
          <a:xfrm>
            <a:off x="14510111" y="1369728"/>
            <a:ext cx="1955439" cy="1655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316</Words>
  <Application>Microsoft Office PowerPoint</Application>
  <PresentationFormat>Personalizados</PresentationFormat>
  <Paragraphs>32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Calibri</vt:lpstr>
      <vt:lpstr>Cambria</vt:lpstr>
      <vt:lpstr>Lucida Sans Unicode</vt:lpstr>
      <vt:lpstr>Segoe UI</vt:lpstr>
      <vt:lpstr>Trebuchet MS</vt:lpstr>
      <vt:lpstr>Wingdings</vt:lpstr>
      <vt:lpstr>Office Theme</vt:lpstr>
      <vt:lpstr>Apresentação do PowerPoint</vt:lpstr>
      <vt:lpstr>Introdução</vt:lpstr>
      <vt:lpstr>Cenário dos Ginásios em Portugal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Recolha de  Dados</vt:lpstr>
      <vt:lpstr>Metodologias de Trabalho</vt:lpstr>
      <vt:lpstr>Perguntas-chave a considerar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Guimaraes</dc:creator>
  <cp:lastModifiedBy>Jorge Mano Torres</cp:lastModifiedBy>
  <cp:revision>8</cp:revision>
  <dcterms:created xsi:type="dcterms:W3CDTF">2024-02-26T14:42:05Z</dcterms:created>
  <dcterms:modified xsi:type="dcterms:W3CDTF">2024-02-26T18:58:05Z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2024-02-26T00:00:00Z</vt:filetime>
  </property>
</Properties>
</file>